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73" r:id="rId6"/>
    <p:sldId id="272" r:id="rId7"/>
    <p:sldId id="261" r:id="rId8"/>
    <p:sldId id="274" r:id="rId9"/>
    <p:sldId id="262" r:id="rId10"/>
    <p:sldId id="259" r:id="rId11"/>
    <p:sldId id="269" r:id="rId12"/>
    <p:sldId id="270" r:id="rId13"/>
    <p:sldId id="264" r:id="rId14"/>
    <p:sldId id="265" r:id="rId15"/>
    <p:sldId id="266" r:id="rId16"/>
    <p:sldId id="267" r:id="rId17"/>
    <p:sldId id="268" r:id="rId18"/>
    <p:sldId id="271" r:id="rId1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6BF658-436D-420D-7696-1F79A2064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EA6196C-E5B8-1BCA-4161-9C30A460C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939FCD-5AE6-49B6-03F6-1167F06E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BEB361-71EA-346C-5E0E-07BB53963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188E47-7239-D1E8-1582-B43713F2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674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5384BE-6DE2-D976-CE76-D0DCA6B3A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E3EFBC-E1FC-CC35-6C46-D3019EF9CD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ACAAF-4CA1-52EE-9C52-F14F711E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5F67E9-A167-CB64-496B-50ED13A8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810CA2-ED00-12C4-E170-8A55EC58A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9373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C1D36C-A02B-594A-8098-363D085EE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AADF49-5273-DCB9-579D-82BC12E24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D00011-2953-2B06-6A09-095F8BBAB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1C95AF-8A89-9E74-AE0E-4E30E9616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1A34CA-6234-7393-D289-BB3453468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441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498725-E622-EEDD-67A5-4286D2C76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9BED18-ECDD-161B-538D-31736020B9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29698-DF24-CFD4-A2B9-1D633DBF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AC625B-CBF3-486E-819D-72EA19D93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2E115B-B6EC-04A1-7AD6-8FF35810F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4669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BA24FC-68E5-D011-E366-0F17AC0B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6DFB1A-6A5B-D6B3-3980-C05C20064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C38054-7FB2-4474-B7D5-6AA835877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4838F6-2FAF-B989-DB1F-EA6A5EE3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FF685B4-A224-FDAA-59E9-BCC65D5A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9157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63E81-17E3-85E8-F1DD-F7212A05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CF6D7F-77DF-D13E-F387-88BF68744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669BECC-6DE6-337A-C8B5-1C8403A3B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3C61075-D726-DBB1-6DEC-4CB8F89B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17E045F-5675-9E6F-9B1D-A039284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F1EC7E-B06A-A983-52B2-988763CC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9461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C05B71-1B8D-FE88-C3DE-5315BD61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09653A-E913-6C36-4AAC-A38EDAE8E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61A5C0-20C7-2AB5-DF08-91E00E1B4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FD10174-3236-F347-8FA6-637E37D99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C900F34-8B79-1B88-D8EE-556B590D86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B74FFD-439B-371D-C7A6-3947FE9F9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844E18-A56B-41E4-A430-B8B6D97E3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9AB480B-EA05-187E-539A-0496366E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3502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82C4A-4BB3-5DD6-FE8D-BDFC4255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AD1F0-F330-C2E0-AF47-29A9CA42C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B2DB1BC-0AF3-9C27-19D7-78A16C37D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DA0D4D-720A-E7FA-24A0-BA5093DB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0481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DF387F8-58AE-CAAC-05DD-9EF95A70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9E291E9-C85C-B16C-D812-6AEECE52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BF5272-9D45-9250-2993-69060CAE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2639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EED55-94B2-23AC-9A75-1266660BA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BB16DC-5C2F-B70A-559B-58895376A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3D288-44C5-CC86-1F99-35889BA13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F270B1-337A-40C7-95AE-2BE8EF8F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616604-D15D-5CAF-8862-BC2FFDAD7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FFBF78-DBED-7004-2A42-763AAEE53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5323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3CE92-F19B-39F2-1168-90761F146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A28E79A-044E-E0B6-B25C-488B465513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5974F2-4CD1-6A3B-DE6C-08CB2D502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A80ECB3-1991-8905-AED7-68DD43902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C21BCC-6038-9600-B1F6-96B67CC16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FBD69D1-C96A-B578-AE03-7BDA5564F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0236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980B358-06C3-95FB-39D6-BF79EA8F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7621F73-7D79-7627-FF69-1B40FFCB3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5A0AE4-8BAB-9883-C993-372D62B5C3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07B73-BBA5-4B76-AAD2-D64419D0C4D1}" type="datetimeFigureOut">
              <a:rPr lang="es-MX" smtClean="0"/>
              <a:t>17/05/24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EF275B-2336-2E6D-5AB5-C87B415F6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B234226-70C0-4AF1-3CE8-C46E42C7CF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E3A68-3829-4C7D-87AE-2926100A340E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3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14506-400D-5411-6BD4-359B20DE8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/>
          <a:lstStyle/>
          <a:p>
            <a:r>
              <a:rPr lang="es-MX" dirty="0" err="1"/>
              <a:t>Surgical</a:t>
            </a:r>
            <a:r>
              <a:rPr lang="es-MX" dirty="0"/>
              <a:t> Case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14E5E4-46F8-3BC7-8CA1-FB125F685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78125"/>
            <a:ext cx="9144000" cy="2479675"/>
          </a:xfrm>
        </p:spPr>
        <p:txBody>
          <a:bodyPr>
            <a:normAutofit/>
          </a:bodyPr>
          <a:lstStyle/>
          <a:p>
            <a:r>
              <a:rPr lang="es-MX" dirty="0"/>
              <a:t>Hospital Infantil de México “Federico Gómez”</a:t>
            </a:r>
          </a:p>
          <a:p>
            <a:r>
              <a:rPr lang="es-MX" dirty="0" err="1"/>
              <a:t>Mexico</a:t>
            </a:r>
            <a:r>
              <a:rPr lang="es-MX" dirty="0"/>
              <a:t> City</a:t>
            </a:r>
          </a:p>
          <a:p>
            <a:r>
              <a:rPr lang="es-MX" sz="1800" dirty="0"/>
              <a:t>Dra. Brenda Domínguez Zúñiga</a:t>
            </a:r>
          </a:p>
          <a:p>
            <a:r>
              <a:rPr lang="es-MX" sz="1800" dirty="0"/>
              <a:t>Dr. Emilio Fernández Portilla</a:t>
            </a:r>
          </a:p>
          <a:p>
            <a:r>
              <a:rPr lang="es-MX" sz="1800" dirty="0"/>
              <a:t>Dr. Roberto Dávila Pérez</a:t>
            </a:r>
          </a:p>
          <a:p>
            <a:r>
              <a:rPr lang="es-MX" sz="1800" dirty="0"/>
              <a:t>Dr. Alfredo Domínguez Muñoz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2EC585C-438A-020D-FD6D-A223DA7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662" y="5380264"/>
            <a:ext cx="2238675" cy="130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77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FD1D8C1-684E-3C0A-ACB8-59385B1D0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27B81B5-FD6F-F1D4-7C91-2F74325F7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498" y="751441"/>
            <a:ext cx="5674502" cy="56904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53B33C7-5C46-363E-3D63-83E7500D1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6130" y="230188"/>
            <a:ext cx="1792379" cy="104250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FE34F9F-BD13-99C0-3066-C862B3995900}"/>
              </a:ext>
            </a:extLst>
          </p:cNvPr>
          <p:cNvSpPr txBox="1"/>
          <p:nvPr/>
        </p:nvSpPr>
        <p:spPr>
          <a:xfrm>
            <a:off x="5941268" y="2199305"/>
            <a:ext cx="6097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MX" sz="2400" dirty="0" err="1"/>
              <a:t>Double</a:t>
            </a:r>
            <a:r>
              <a:rPr lang="es-MX" sz="2400" dirty="0"/>
              <a:t> </a:t>
            </a:r>
            <a:r>
              <a:rPr lang="es-MX" sz="2400" dirty="0" err="1"/>
              <a:t>excretory</a:t>
            </a:r>
            <a:r>
              <a:rPr lang="es-MX" sz="2400" dirty="0"/>
              <a:t> </a:t>
            </a:r>
            <a:r>
              <a:rPr lang="es-MX" sz="2400" dirty="0" err="1"/>
              <a:t>system</a:t>
            </a:r>
            <a:r>
              <a:rPr lang="es-MX" sz="2400" dirty="0"/>
              <a:t> (bilateral)</a:t>
            </a:r>
          </a:p>
        </p:txBody>
      </p:sp>
    </p:spTree>
    <p:extLst>
      <p:ext uri="{BB962C8B-B14F-4D97-AF65-F5344CB8AC3E}">
        <p14:creationId xmlns:p14="http://schemas.microsoft.com/office/powerpoint/2010/main" val="213504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57CAC-C486-B045-4CA4-90747ABD7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QUESTION 1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EE4015-4202-1DC6-C6A9-859595F96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4000" dirty="0" err="1"/>
              <a:t>What</a:t>
            </a:r>
            <a:r>
              <a:rPr lang="es-MX" sz="4000" dirty="0"/>
              <a:t> are </a:t>
            </a:r>
            <a:r>
              <a:rPr lang="es-MX" sz="4000" dirty="0" err="1"/>
              <a:t>the</a:t>
            </a:r>
            <a:r>
              <a:rPr lang="es-MX" sz="4000" dirty="0"/>
              <a:t> chances </a:t>
            </a:r>
            <a:r>
              <a:rPr lang="es-MX" sz="4000" dirty="0" err="1"/>
              <a:t>for</a:t>
            </a:r>
            <a:r>
              <a:rPr lang="es-MX" sz="4000" dirty="0"/>
              <a:t> </a:t>
            </a:r>
            <a:r>
              <a:rPr lang="es-MX" sz="4000" dirty="0" err="1"/>
              <a:t>bowel</a:t>
            </a:r>
            <a:r>
              <a:rPr lang="es-MX" sz="4000" dirty="0"/>
              <a:t> control?</a:t>
            </a:r>
          </a:p>
          <a:p>
            <a:pPr marL="0" indent="0">
              <a:buNone/>
            </a:pPr>
            <a:endParaRPr lang="es-MX" sz="4000" dirty="0"/>
          </a:p>
          <a:p>
            <a:pPr marL="914400" lvl="1" indent="-457200">
              <a:buAutoNum type="alphaUcParenR"/>
            </a:pPr>
            <a:r>
              <a:rPr lang="es-MX" sz="3600" dirty="0" err="1"/>
              <a:t>Excellent</a:t>
            </a:r>
            <a:endParaRPr lang="es-MX" sz="3600" dirty="0"/>
          </a:p>
          <a:p>
            <a:pPr marL="914400" lvl="1" indent="-457200">
              <a:buAutoNum type="alphaUcParenR"/>
            </a:pPr>
            <a:r>
              <a:rPr lang="es-MX" sz="3600" dirty="0"/>
              <a:t>Poor </a:t>
            </a:r>
          </a:p>
          <a:p>
            <a:pPr marL="914400" lvl="1" indent="-457200">
              <a:buAutoNum type="alphaUcParenR"/>
            </a:pPr>
            <a:r>
              <a:rPr lang="es-MX" sz="3600" dirty="0"/>
              <a:t>I am </a:t>
            </a:r>
            <a:r>
              <a:rPr lang="es-MX" sz="3600" dirty="0" err="1"/>
              <a:t>not</a:t>
            </a:r>
            <a:r>
              <a:rPr lang="es-MX" sz="3600" dirty="0"/>
              <a:t> </a:t>
            </a:r>
            <a:r>
              <a:rPr lang="es-MX" sz="3600" dirty="0" err="1"/>
              <a:t>sure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299129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9C9D19-48B6-A56D-8A77-F5887FF7F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QUESTION 2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4D8390-BA56-2E7D-95C2-19451A853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What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goal</a:t>
            </a:r>
            <a:r>
              <a:rPr lang="es-MX" dirty="0"/>
              <a:t> </a:t>
            </a:r>
            <a:r>
              <a:rPr lang="es-MX" dirty="0" err="1"/>
              <a:t>for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vaginal </a:t>
            </a:r>
            <a:r>
              <a:rPr lang="es-MX" dirty="0" err="1"/>
              <a:t>replacement</a:t>
            </a:r>
            <a:r>
              <a:rPr lang="es-MX" dirty="0"/>
              <a:t>?</a:t>
            </a:r>
          </a:p>
          <a:p>
            <a:endParaRPr lang="es-MX" dirty="0"/>
          </a:p>
          <a:p>
            <a:pPr marL="0" indent="0">
              <a:buNone/>
            </a:pPr>
            <a:r>
              <a:rPr lang="es-MX" dirty="0"/>
              <a:t>	A) Sexual </a:t>
            </a:r>
            <a:r>
              <a:rPr lang="es-MX" dirty="0" err="1"/>
              <a:t>function</a:t>
            </a:r>
            <a:endParaRPr lang="es-MX" dirty="0"/>
          </a:p>
          <a:p>
            <a:pPr marL="0" indent="0">
              <a:buNone/>
            </a:pPr>
            <a:r>
              <a:rPr lang="es-MX" dirty="0"/>
              <a:t>	B) </a:t>
            </a:r>
            <a:r>
              <a:rPr lang="es-MX" dirty="0" err="1"/>
              <a:t>Capacity</a:t>
            </a:r>
            <a:r>
              <a:rPr lang="es-MX" dirty="0"/>
              <a:t> </a:t>
            </a:r>
            <a:r>
              <a:rPr lang="es-MX" dirty="0" err="1"/>
              <a:t>to</a:t>
            </a:r>
            <a:r>
              <a:rPr lang="es-MX" dirty="0"/>
              <a:t> </a:t>
            </a:r>
            <a:r>
              <a:rPr lang="es-MX" dirty="0" err="1"/>
              <a:t>procreate</a:t>
            </a:r>
            <a:endParaRPr lang="es-MX" dirty="0"/>
          </a:p>
          <a:p>
            <a:pPr marL="0" indent="0">
              <a:buNone/>
            </a:pPr>
            <a:r>
              <a:rPr lang="es-MX" dirty="0"/>
              <a:t>	C) I </a:t>
            </a:r>
            <a:r>
              <a:rPr lang="es-MX" dirty="0" err="1"/>
              <a:t>don’t</a:t>
            </a:r>
            <a:r>
              <a:rPr lang="es-MX" dirty="0"/>
              <a:t> </a:t>
            </a:r>
            <a:r>
              <a:rPr lang="es-MX" dirty="0" err="1"/>
              <a:t>know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4722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D4CF44E-D89F-304B-D4F2-1490810B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756" y="230188"/>
            <a:ext cx="1792379" cy="1042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6762DB8-9FA2-C8BA-6DE3-53671F15B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ED88508-CF30-9AFD-6930-CF22381E6F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267" y="1397738"/>
            <a:ext cx="5191254" cy="5156098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9D19DBFA-5F28-6D3C-1C06-D6CD7035E3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990440" y="1397737"/>
            <a:ext cx="5363360" cy="5095138"/>
          </a:xfrm>
        </p:spPr>
      </p:pic>
    </p:spTree>
    <p:extLst>
      <p:ext uri="{BB962C8B-B14F-4D97-AF65-F5344CB8AC3E}">
        <p14:creationId xmlns:p14="http://schemas.microsoft.com/office/powerpoint/2010/main" val="4181187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3FEA29FF-6A57-006F-4FAB-2919E0DD6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2755" y="230188"/>
            <a:ext cx="1792379" cy="1042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46DBD46-BEE4-AFCA-776B-C6E8F8D2A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4CABC9D4-71C1-1510-D76A-0760679398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5798" y="1413192"/>
            <a:ext cx="5079683" cy="5079683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157FD8F-88E3-69AD-E27E-61E6B26B95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46520" y="1462757"/>
            <a:ext cx="4907279" cy="5030118"/>
          </a:xfrm>
        </p:spPr>
      </p:pic>
    </p:spTree>
    <p:extLst>
      <p:ext uri="{BB962C8B-B14F-4D97-AF65-F5344CB8AC3E}">
        <p14:creationId xmlns:p14="http://schemas.microsoft.com/office/powerpoint/2010/main" val="4044992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7118F7D8-6631-C866-4EB5-9C0690102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2154" y="230188"/>
            <a:ext cx="1792379" cy="1042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09E3CA-0AC8-7081-1686-077697AC5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424D785-4902-3D12-1C4A-3D86623B84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7467" y="1407630"/>
            <a:ext cx="5546341" cy="4944747"/>
          </a:xfr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0C454E03-35DC-0083-A2ED-6AC0AEC132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96000" y="1407630"/>
            <a:ext cx="5554234" cy="4944747"/>
          </a:xfrm>
        </p:spPr>
      </p:pic>
    </p:spTree>
    <p:extLst>
      <p:ext uri="{BB962C8B-B14F-4D97-AF65-F5344CB8AC3E}">
        <p14:creationId xmlns:p14="http://schemas.microsoft.com/office/powerpoint/2010/main" val="3729154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647C3F-2CD5-6285-B847-891E65749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165" y="194398"/>
            <a:ext cx="1792379" cy="1042506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A722177-6A3B-82A1-F7A9-1EB4AF392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A1B2A9B-CEAE-5C99-95F3-2E6EFB4C1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4405" y="770677"/>
            <a:ext cx="5873341" cy="5722198"/>
          </a:xfrm>
        </p:spPr>
      </p:pic>
    </p:spTree>
    <p:extLst>
      <p:ext uri="{BB962C8B-B14F-4D97-AF65-F5344CB8AC3E}">
        <p14:creationId xmlns:p14="http://schemas.microsoft.com/office/powerpoint/2010/main" val="4007751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D3BA3A57-8A57-DC2A-1FC0-FE88C2A2A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TWO MONTHS LATER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C24E3BB-5C6E-54DA-3F2C-AA716D95FE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8968" y="1551305"/>
            <a:ext cx="3567232" cy="47563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20BC9B8-1298-1485-6A04-B477ED7CE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370" y="365125"/>
            <a:ext cx="179237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76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F668203-5A83-ACC4-D62A-159668681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2283" y="752375"/>
            <a:ext cx="9144000" cy="1650166"/>
          </a:xfrm>
        </p:spPr>
        <p:txBody>
          <a:bodyPr/>
          <a:lstStyle/>
          <a:p>
            <a:r>
              <a:rPr lang="es-MX" dirty="0"/>
              <a:t>THANK YOU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9967C2-5835-FB2F-0994-23DF0425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146" y="3034087"/>
            <a:ext cx="2115325" cy="28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3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D67E5-532E-81CD-52CB-3158D014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MEDICAL HISTORY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5E6FE0-063A-F8AE-04E5-5FF4E95FC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0630"/>
            <a:ext cx="10515600" cy="4351338"/>
          </a:xfrm>
        </p:spPr>
        <p:txBody>
          <a:bodyPr/>
          <a:lstStyle/>
          <a:p>
            <a:r>
              <a:rPr lang="es-MX" dirty="0" err="1"/>
              <a:t>Female</a:t>
            </a:r>
            <a:endParaRPr lang="es-MX" dirty="0"/>
          </a:p>
          <a:p>
            <a:pPr marL="0" indent="0">
              <a:buNone/>
            </a:pPr>
            <a:endParaRPr lang="es-MX" dirty="0"/>
          </a:p>
          <a:p>
            <a:r>
              <a:rPr lang="es-MX" dirty="0"/>
              <a:t>9 </a:t>
            </a:r>
            <a:r>
              <a:rPr lang="es-MX" dirty="0" err="1"/>
              <a:t>years</a:t>
            </a:r>
            <a:r>
              <a:rPr lang="es-MX" dirty="0"/>
              <a:t> </a:t>
            </a:r>
            <a:r>
              <a:rPr lang="es-MX" dirty="0" err="1"/>
              <a:t>old</a:t>
            </a:r>
            <a:endParaRPr lang="es-MX" dirty="0"/>
          </a:p>
          <a:p>
            <a:endParaRPr lang="es-MX" dirty="0"/>
          </a:p>
          <a:p>
            <a:r>
              <a:rPr lang="es-MX" dirty="0"/>
              <a:t>No </a:t>
            </a:r>
            <a:r>
              <a:rPr lang="es-MX" dirty="0" err="1"/>
              <a:t>history</a:t>
            </a:r>
            <a:r>
              <a:rPr lang="es-MX" dirty="0"/>
              <a:t>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illness</a:t>
            </a:r>
            <a:r>
              <a:rPr lang="es-MX" dirty="0"/>
              <a:t> in </a:t>
            </a:r>
            <a:r>
              <a:rPr lang="es-MX" dirty="0" err="1"/>
              <a:t>her</a:t>
            </a:r>
            <a:r>
              <a:rPr lang="es-MX" dirty="0"/>
              <a:t> </a:t>
            </a:r>
            <a:r>
              <a:rPr lang="es-MX" dirty="0" err="1"/>
              <a:t>family</a:t>
            </a: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5" name="Gráfico 4" descr="Femenino con relleno sólido">
            <a:extLst>
              <a:ext uri="{FF2B5EF4-FFF2-40B4-BE49-F238E27FC236}">
                <a16:creationId xmlns:a16="http://schemas.microsoft.com/office/drawing/2014/main" id="{CB62D9D6-AC24-CB15-028C-F5AA91DF9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4993" y="1873856"/>
            <a:ext cx="539885" cy="5398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7CFEE35-985F-9D27-891C-601A04FD2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213" y="181957"/>
            <a:ext cx="1793402" cy="104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57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5BC61-97FD-EAB2-CD66-72864686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MEDICAL HISTORY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3C35C7-21A5-DBAD-A0C9-E2C7FDC21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8111"/>
            <a:ext cx="10515600" cy="4351338"/>
          </a:xfrm>
        </p:spPr>
        <p:txBody>
          <a:bodyPr>
            <a:normAutofit/>
          </a:bodyPr>
          <a:lstStyle/>
          <a:p>
            <a:r>
              <a:rPr lang="es-MX" dirty="0"/>
              <a:t>Late diagnosis </a:t>
            </a:r>
            <a:r>
              <a:rPr lang="es-MX" dirty="0" err="1"/>
              <a:t>of</a:t>
            </a:r>
            <a:r>
              <a:rPr lang="es-MX" dirty="0"/>
              <a:t> </a:t>
            </a:r>
            <a:r>
              <a:rPr lang="es-MX" dirty="0" err="1"/>
              <a:t>anorectal</a:t>
            </a:r>
            <a:r>
              <a:rPr lang="es-MX" dirty="0"/>
              <a:t> </a:t>
            </a:r>
            <a:r>
              <a:rPr lang="es-MX" dirty="0" err="1"/>
              <a:t>malformation</a:t>
            </a:r>
            <a:r>
              <a:rPr lang="es-MX" dirty="0"/>
              <a:t> (8 yo)</a:t>
            </a:r>
          </a:p>
          <a:p>
            <a:pPr lvl="1"/>
            <a:r>
              <a:rPr lang="es-MX" dirty="0" err="1"/>
              <a:t>September</a:t>
            </a:r>
            <a:r>
              <a:rPr lang="es-MX" dirty="0"/>
              <a:t> 2022 </a:t>
            </a:r>
            <a:r>
              <a:rPr lang="es-MX" dirty="0" err="1"/>
              <a:t>First</a:t>
            </a:r>
            <a:r>
              <a:rPr lang="es-MX" dirty="0"/>
              <a:t> time at colorrectal center</a:t>
            </a:r>
          </a:p>
          <a:p>
            <a:pPr marL="457200" lvl="1" indent="0">
              <a:buNone/>
            </a:pPr>
            <a:endParaRPr lang="es-MX" dirty="0"/>
          </a:p>
          <a:p>
            <a:pPr marL="457200" lvl="1" indent="0">
              <a:buNone/>
            </a:pPr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examination</a:t>
            </a:r>
            <a:r>
              <a:rPr lang="es-MX" dirty="0"/>
              <a:t>:</a:t>
            </a:r>
          </a:p>
          <a:p>
            <a:pPr lvl="2"/>
            <a:r>
              <a:rPr lang="es-MX" dirty="0"/>
              <a:t>Lumbar </a:t>
            </a:r>
            <a:r>
              <a:rPr lang="es-MX" dirty="0" err="1"/>
              <a:t>scoliosis</a:t>
            </a:r>
            <a:endParaRPr lang="es-MX" dirty="0"/>
          </a:p>
          <a:p>
            <a:pPr lvl="2"/>
            <a:r>
              <a:rPr lang="es-MX" dirty="0" err="1"/>
              <a:t>Anorectal</a:t>
            </a:r>
            <a:r>
              <a:rPr lang="es-MX" dirty="0"/>
              <a:t> </a:t>
            </a:r>
            <a:r>
              <a:rPr lang="es-MX" dirty="0" err="1"/>
              <a:t>malformation</a:t>
            </a:r>
            <a:r>
              <a:rPr lang="es-MX" dirty="0"/>
              <a:t>: vestibular fistula</a:t>
            </a:r>
          </a:p>
          <a:p>
            <a:pPr lvl="2"/>
            <a:r>
              <a:rPr lang="es-MX" dirty="0"/>
              <a:t>Vaginal </a:t>
            </a:r>
            <a:r>
              <a:rPr lang="es-MX" dirty="0" err="1"/>
              <a:t>agenesis</a:t>
            </a:r>
            <a:endParaRPr lang="es-MX" dirty="0"/>
          </a:p>
          <a:p>
            <a:pPr lvl="2"/>
            <a:endParaRPr lang="es-MX" dirty="0"/>
          </a:p>
          <a:p>
            <a:pPr marL="457200" lvl="1" indent="0">
              <a:buNone/>
            </a:pPr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13E240B-76B3-6966-4AD3-71BBFE35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359" y="250641"/>
            <a:ext cx="179237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49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28257-AEF2-D76D-D454-00507B62D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exam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EDDD284-CCA6-EFE2-F08A-BD1C218FE4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3668486" cy="4351338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C58EA5D-6FF0-ED0F-7E5C-5FBAEA38D5A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MX" dirty="0" err="1"/>
              <a:t>Urinary</a:t>
            </a:r>
            <a:r>
              <a:rPr lang="es-MX" dirty="0"/>
              <a:t> </a:t>
            </a:r>
            <a:r>
              <a:rPr lang="es-MX" dirty="0" err="1"/>
              <a:t>incontinence</a:t>
            </a:r>
            <a:endParaRPr lang="es-MX" dirty="0"/>
          </a:p>
          <a:p>
            <a:pPr lvl="1"/>
            <a:r>
              <a:rPr lang="es-MX" dirty="0" err="1"/>
              <a:t>Incontinence-associated</a:t>
            </a:r>
            <a:r>
              <a:rPr lang="es-MX" dirty="0"/>
              <a:t> dermatitis</a:t>
            </a:r>
          </a:p>
          <a:p>
            <a:pPr lvl="1"/>
            <a:endParaRPr lang="es-MX" dirty="0"/>
          </a:p>
          <a:p>
            <a:r>
              <a:rPr lang="es-MX" dirty="0"/>
              <a:t>Vaginal </a:t>
            </a:r>
            <a:r>
              <a:rPr lang="es-MX" dirty="0" err="1"/>
              <a:t>agenesis</a:t>
            </a:r>
            <a:endParaRPr lang="es-MX" dirty="0"/>
          </a:p>
          <a:p>
            <a:pPr marL="457200" lvl="1" indent="0">
              <a:buNone/>
            </a:pPr>
            <a:endParaRPr lang="es-MX" dirty="0"/>
          </a:p>
          <a:p>
            <a:r>
              <a:rPr lang="es-MX" dirty="0" err="1"/>
              <a:t>Anorectal</a:t>
            </a:r>
            <a:r>
              <a:rPr lang="es-MX" dirty="0"/>
              <a:t> </a:t>
            </a:r>
            <a:r>
              <a:rPr lang="es-MX" dirty="0" err="1"/>
              <a:t>malformation</a:t>
            </a:r>
            <a:r>
              <a:rPr lang="es-MX" dirty="0"/>
              <a:t>: vestibular fistula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B56F420-BF9C-5E39-D03F-CEB27C5AA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6008" y="210388"/>
            <a:ext cx="1792379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3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4F2D328-3800-2583-3F33-7A595B43B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Physical</a:t>
            </a:r>
            <a:r>
              <a:rPr lang="es-MX" dirty="0"/>
              <a:t> </a:t>
            </a:r>
            <a:r>
              <a:rPr lang="es-MX" dirty="0" err="1"/>
              <a:t>exam</a:t>
            </a:r>
            <a:endParaRPr lang="es-MX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D110BC05-2B90-802F-11B0-97CB2781B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3015" y="1448124"/>
            <a:ext cx="4884536" cy="485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A6C2C-9A5B-F1D0-77CF-124D3A60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SURGICAL TREATMENT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0F7744-4F3B-1440-3229-E1F8A267A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err="1"/>
              <a:t>Colostomy</a:t>
            </a:r>
            <a:endParaRPr lang="es-MX" dirty="0"/>
          </a:p>
          <a:p>
            <a:pPr lvl="1"/>
            <a:endParaRPr lang="es-MX" dirty="0"/>
          </a:p>
          <a:p>
            <a:pPr lvl="1"/>
            <a:r>
              <a:rPr lang="es-MX" dirty="0" err="1"/>
              <a:t>Meckel’s</a:t>
            </a:r>
            <a:r>
              <a:rPr lang="es-MX" dirty="0"/>
              <a:t> </a:t>
            </a:r>
            <a:r>
              <a:rPr lang="es-MX" dirty="0" err="1"/>
              <a:t>diverticulum</a:t>
            </a:r>
            <a:endParaRPr lang="es-MX" dirty="0"/>
          </a:p>
          <a:p>
            <a:pPr lvl="1"/>
            <a:r>
              <a:rPr lang="es-MX" dirty="0" err="1"/>
              <a:t>Absent</a:t>
            </a:r>
            <a:r>
              <a:rPr lang="es-MX" dirty="0"/>
              <a:t> </a:t>
            </a:r>
            <a:r>
              <a:rPr lang="es-MX" dirty="0" err="1"/>
              <a:t>uterus</a:t>
            </a:r>
            <a:endParaRPr lang="es-MX" dirty="0"/>
          </a:p>
          <a:p>
            <a:pPr lvl="1"/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34515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875B91-2B53-EC39-FFF2-42C68194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7574" y="224542"/>
            <a:ext cx="1792379" cy="1042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54ECA78-F2E7-41A9-F47A-1B5A57D3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X-RAY FILMS: </a:t>
            </a:r>
            <a:r>
              <a:rPr lang="es-MX" dirty="0" err="1"/>
              <a:t>abnormal</a:t>
            </a:r>
            <a:r>
              <a:rPr lang="es-MX" dirty="0"/>
              <a:t> </a:t>
            </a:r>
            <a:r>
              <a:rPr lang="es-MX" dirty="0" err="1"/>
              <a:t>sacrum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B589155-A184-7C1F-EBB9-4FACFDA47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9040" y="2141537"/>
            <a:ext cx="4070606" cy="43513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3B5643-B6DD-60B4-60B6-A1AC86F9F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98" y="2141537"/>
            <a:ext cx="3559860" cy="436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386CC-1A46-87FB-DD9F-C1CF58449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962" y="2337318"/>
            <a:ext cx="5550159" cy="1091682"/>
          </a:xfrm>
        </p:spPr>
        <p:txBody>
          <a:bodyPr/>
          <a:lstStyle/>
          <a:p>
            <a:r>
              <a:rPr lang="es-MX" dirty="0" err="1"/>
              <a:t>Sacrum</a:t>
            </a:r>
            <a:r>
              <a:rPr lang="es-MX" dirty="0"/>
              <a:t> ratio: 0.3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CD2FD50-0CCF-2144-0780-B289BE759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012" y="497407"/>
            <a:ext cx="4956638" cy="6062013"/>
          </a:xfrm>
        </p:spPr>
      </p:pic>
    </p:spTree>
    <p:extLst>
      <p:ext uri="{BB962C8B-B14F-4D97-AF65-F5344CB8AC3E}">
        <p14:creationId xmlns:p14="http://schemas.microsoft.com/office/powerpoint/2010/main" val="2146290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E5ABD-71DE-995D-0A7A-4F541E10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Distal </a:t>
            </a:r>
            <a:r>
              <a:rPr lang="es-MX" dirty="0" err="1"/>
              <a:t>colostogram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474BBE1-3A77-4095-780E-D458D6523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2290" y="1530220"/>
            <a:ext cx="4446640" cy="50603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F937DB-22A5-4857-B893-5C0B0B6D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4806" y="230188"/>
            <a:ext cx="1792379" cy="90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622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3921</TotalTime>
  <Words>163</Words>
  <Application>Microsoft Macintosh PowerPoint</Application>
  <PresentationFormat>Widescreen</PresentationFormat>
  <Paragraphs>54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Surgical Case</vt:lpstr>
      <vt:lpstr>MEDICAL HISTORY </vt:lpstr>
      <vt:lpstr>MEDICAL HISTORY</vt:lpstr>
      <vt:lpstr>Physical exam</vt:lpstr>
      <vt:lpstr>Physical exam</vt:lpstr>
      <vt:lpstr>SURGICAL TREATMENT</vt:lpstr>
      <vt:lpstr>X-RAY FILMS: abnormal sacrum</vt:lpstr>
      <vt:lpstr>Sacrum ratio: 0.3</vt:lpstr>
      <vt:lpstr>Distal colostogram</vt:lpstr>
      <vt:lpstr>PowerPoint Presentation</vt:lpstr>
      <vt:lpstr>QUESTION 1</vt:lpstr>
      <vt:lpstr>QUESTION 2</vt:lpstr>
      <vt:lpstr>PowerPoint Presentation</vt:lpstr>
      <vt:lpstr>PowerPoint Presentation</vt:lpstr>
      <vt:lpstr>PowerPoint Presentation</vt:lpstr>
      <vt:lpstr>PowerPoint Presentation</vt:lpstr>
      <vt:lpstr>TWO MONTHS LATER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Surgical Case</dc:title>
  <dc:creator>Brenda Domínguez Zúñiga</dc:creator>
  <cp:lastModifiedBy>Ray Everngam</cp:lastModifiedBy>
  <cp:revision>6</cp:revision>
  <dcterms:created xsi:type="dcterms:W3CDTF">2024-01-16T05:06:09Z</dcterms:created>
  <dcterms:modified xsi:type="dcterms:W3CDTF">2024-05-17T10:56:35Z</dcterms:modified>
</cp:coreProperties>
</file>